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8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703E3A7E-766A-4B2F-91E1-7F16F1DC52F7}"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03E3A7E-766A-4B2F-91E1-7F16F1DC52F7}"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703E3A7E-766A-4B2F-91E1-7F16F1DC52F7}"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03E3A7E-766A-4B2F-91E1-7F16F1DC52F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46EF23F-DA5F-46C1-9215-965675924004}" type="datetimeFigureOut">
              <a:rPr lang="en-CA" smtClean="0"/>
              <a:t>06/11/2014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03E3A7E-766A-4B2F-91E1-7F16F1DC52F7}"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EF23F-DA5F-46C1-9215-965675924004}" type="datetimeFigureOut">
              <a:rPr lang="en-CA" smtClean="0"/>
              <a:t>06/11/2014</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3E3A7E-766A-4B2F-91E1-7F16F1DC52F7}"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3"/>
          <p:cNvSpPr>
            <a:spLocks noGrp="1"/>
          </p:cNvSpPr>
          <p:nvPr>
            <p:ph type="ctrTitle"/>
          </p:nvPr>
        </p:nvSpPr>
        <p:spPr>
          <a:xfrm>
            <a:off x="467544" y="692696"/>
            <a:ext cx="8229600" cy="1470025"/>
          </a:xfrm>
        </p:spPr>
        <p:txBody>
          <a:bodyPr>
            <a:normAutofit/>
          </a:bodyPr>
          <a:lstStyle/>
          <a:p>
            <a:pPr algn="ctr"/>
            <a:r>
              <a:rPr lang="en-CA" dirty="0" smtClean="0"/>
              <a:t>ONE-APART FACTS</a:t>
            </a:r>
            <a:br>
              <a:rPr lang="en-CA" dirty="0" smtClean="0"/>
            </a:br>
            <a:r>
              <a:rPr lang="en-CA" dirty="0" smtClean="0"/>
              <a:t>(Near Doubles)</a:t>
            </a:r>
          </a:p>
        </p:txBody>
      </p:sp>
      <p:sp>
        <p:nvSpPr>
          <p:cNvPr id="6" name="Subtitle 5"/>
          <p:cNvSpPr>
            <a:spLocks noGrp="1"/>
          </p:cNvSpPr>
          <p:nvPr>
            <p:ph type="subTitle" idx="1"/>
          </p:nvPr>
        </p:nvSpPr>
        <p:spPr>
          <a:xfrm>
            <a:off x="468313" y="2420888"/>
            <a:ext cx="8351837" cy="4248200"/>
          </a:xfrm>
        </p:spPr>
        <p:txBody>
          <a:bodyPr>
            <a:normAutofit fontScale="62500" lnSpcReduction="20000"/>
          </a:bodyPr>
          <a:lstStyle/>
          <a:p>
            <a:pPr algn="ctr" fontAlgn="auto">
              <a:spcBef>
                <a:spcPts val="580"/>
              </a:spcBef>
              <a:spcAft>
                <a:spcPts val="0"/>
              </a:spcAft>
              <a:buFont typeface="Wingdings 2"/>
              <a:buNone/>
              <a:defRPr/>
            </a:pPr>
            <a:r>
              <a:rPr lang="en-CA" dirty="0" smtClean="0">
                <a:solidFill>
                  <a:schemeClr val="tx1"/>
                </a:solidFill>
                <a:latin typeface="Arial Narrow" pitchFamily="34" charset="0"/>
              </a:rPr>
              <a:t>New to grade 2</a:t>
            </a:r>
          </a:p>
          <a:p>
            <a:pPr algn="ctr" fontAlgn="auto">
              <a:spcBef>
                <a:spcPts val="580"/>
              </a:spcBef>
              <a:spcAft>
                <a:spcPts val="0"/>
              </a:spcAft>
              <a:buFont typeface="Wingdings 2"/>
              <a:buNone/>
              <a:defRPr/>
            </a:pPr>
            <a:r>
              <a:rPr lang="en-CA" dirty="0" smtClean="0">
                <a:solidFill>
                  <a:schemeClr val="tx1"/>
                </a:solidFill>
                <a:latin typeface="Arial Narrow" pitchFamily="34" charset="0"/>
              </a:rPr>
              <a:t>Double the smaller number and add 1.</a:t>
            </a:r>
          </a:p>
          <a:p>
            <a:pPr algn="ctr" fontAlgn="auto">
              <a:spcBef>
                <a:spcPts val="580"/>
              </a:spcBef>
              <a:spcAft>
                <a:spcPts val="0"/>
              </a:spcAft>
              <a:buFont typeface="Wingdings 2"/>
              <a:buNone/>
              <a:defRPr/>
            </a:pPr>
            <a:r>
              <a:rPr lang="en-CA" dirty="0" smtClean="0">
                <a:solidFill>
                  <a:schemeClr val="tx1"/>
                </a:solidFill>
                <a:latin typeface="Arial Narrow" pitchFamily="34" charset="0"/>
              </a:rPr>
              <a:t>Students need to be convinced that the larger number can be partitioned without changing the sum.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For example, they need to see that for 4 + 5,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the 5 can be partitioned into 4 and 1,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and that the 4 can be combined with the other 4 before adding the 1.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You could have students create </a:t>
            </a:r>
            <a:r>
              <a:rPr lang="en-CA" dirty="0" err="1" smtClean="0">
                <a:solidFill>
                  <a:schemeClr val="tx1"/>
                </a:solidFill>
                <a:latin typeface="Arial Narrow" pitchFamily="34" charset="0"/>
              </a:rPr>
              <a:t>Unifix</a:t>
            </a:r>
            <a:r>
              <a:rPr lang="en-CA" dirty="0" smtClean="0">
                <a:solidFill>
                  <a:schemeClr val="tx1"/>
                </a:solidFill>
                <a:latin typeface="Arial Narrow" pitchFamily="34" charset="0"/>
              </a:rPr>
              <a:t> Cube towers for numbers 2 to 9, have them take two consecutive number towers, and take one cube off the larger tower so they can see the double towers and the 1.</a:t>
            </a:r>
          </a:p>
          <a:p>
            <a:pPr algn="ctr" fontAlgn="auto">
              <a:spcBef>
                <a:spcPts val="580"/>
              </a:spcBef>
              <a:spcAft>
                <a:spcPts val="0"/>
              </a:spcAft>
              <a:buFont typeface="Wingdings 2"/>
              <a:buNone/>
              <a:defRPr/>
            </a:pPr>
            <a:endParaRPr lang="en-CA" dirty="0" smtClean="0">
              <a:solidFill>
                <a:schemeClr val="tx1"/>
              </a:solidFill>
              <a:latin typeface="Arial Narrow" pitchFamily="34" charset="0"/>
            </a:endParaRPr>
          </a:p>
          <a:p>
            <a:pPr algn="ctr" fontAlgn="auto">
              <a:spcBef>
                <a:spcPts val="580"/>
              </a:spcBef>
              <a:spcAft>
                <a:spcPts val="0"/>
              </a:spcAft>
              <a:buFont typeface="Wingdings 2"/>
              <a:buNone/>
              <a:defRPr/>
            </a:pPr>
            <a:r>
              <a:rPr lang="en-CA" u="sng" dirty="0" smtClean="0">
                <a:solidFill>
                  <a:schemeClr val="tx1"/>
                </a:solidFill>
                <a:latin typeface="Arial Narrow" pitchFamily="34" charset="0"/>
              </a:rPr>
              <a:t> In symbols</a:t>
            </a:r>
            <a:r>
              <a:rPr lang="en-CA" dirty="0" smtClean="0">
                <a:solidFill>
                  <a:schemeClr val="tx1"/>
                </a:solidFill>
                <a:latin typeface="Arial Narrow" pitchFamily="34" charset="0"/>
              </a:rPr>
              <a:t>: 4 + 5 = 4 + (4 + 1)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(4 + 4) + 1 = 8 + 1 = 9.</a:t>
            </a:r>
          </a:p>
          <a:p>
            <a:pPr algn="ctr" fontAlgn="auto">
              <a:spcBef>
                <a:spcPts val="580"/>
              </a:spcBef>
              <a:spcAft>
                <a:spcPts val="0"/>
              </a:spcAft>
              <a:buFont typeface="Wingdings 2"/>
              <a:buNone/>
              <a:defRPr/>
            </a:pPr>
            <a:r>
              <a:rPr lang="en-CA" u="sng" dirty="0" smtClean="0">
                <a:solidFill>
                  <a:schemeClr val="tx1"/>
                </a:solidFill>
                <a:latin typeface="Arial Narrow" pitchFamily="34" charset="0"/>
              </a:rPr>
              <a:t>Examples</a:t>
            </a:r>
            <a:r>
              <a:rPr lang="en-CA" dirty="0" smtClean="0">
                <a:solidFill>
                  <a:schemeClr val="tx1"/>
                </a:solidFill>
                <a:latin typeface="Arial Narrow" pitchFamily="34" charset="0"/>
              </a:rPr>
              <a:t>:</a:t>
            </a:r>
          </a:p>
          <a:p>
            <a:pPr algn="ctr" fontAlgn="auto">
              <a:spcBef>
                <a:spcPts val="580"/>
              </a:spcBef>
              <a:spcAft>
                <a:spcPts val="0"/>
              </a:spcAft>
              <a:buFont typeface="Wingdings 2"/>
              <a:buNone/>
              <a:defRPr/>
            </a:pPr>
            <a:r>
              <a:rPr lang="en-CA" dirty="0" smtClean="0">
                <a:solidFill>
                  <a:schemeClr val="tx1"/>
                </a:solidFill>
                <a:latin typeface="Arial Narrow" pitchFamily="34" charset="0"/>
              </a:rPr>
              <a:t>For 2 + 3, think: 2 and 2 is 4, and plus 1 is 5.</a:t>
            </a:r>
          </a:p>
          <a:p>
            <a:pPr algn="ctr" fontAlgn="auto">
              <a:spcBef>
                <a:spcPts val="580"/>
              </a:spcBef>
              <a:spcAft>
                <a:spcPts val="0"/>
              </a:spcAft>
              <a:buFont typeface="Wingdings 2"/>
              <a:buNone/>
              <a:defRPr/>
            </a:pPr>
            <a:r>
              <a:rPr lang="en-CA" dirty="0" smtClean="0">
                <a:solidFill>
                  <a:schemeClr val="tx1"/>
                </a:solidFill>
                <a:latin typeface="Arial Narrow" pitchFamily="34" charset="0"/>
              </a:rPr>
              <a:t>For 8 + 7, think: 7 and 7 is 14 ,</a:t>
            </a:r>
          </a:p>
          <a:p>
            <a:pPr algn="ctr" fontAlgn="auto">
              <a:spcBef>
                <a:spcPts val="580"/>
              </a:spcBef>
              <a:spcAft>
                <a:spcPts val="0"/>
              </a:spcAft>
              <a:buFont typeface="Wingdings 2"/>
              <a:buNone/>
              <a:defRPr/>
            </a:pPr>
            <a:r>
              <a:rPr lang="en-CA" dirty="0" smtClean="0">
                <a:solidFill>
                  <a:schemeClr val="tx1"/>
                </a:solidFill>
                <a:latin typeface="Arial Narrow" pitchFamily="34" charset="0"/>
              </a:rPr>
              <a:t>and plus 1 is 15.</a:t>
            </a:r>
            <a:endParaRPr lang="en-CA" dirty="0">
              <a:solidFill>
                <a:schemeClr val="tx1"/>
              </a:solidFill>
              <a:latin typeface="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p:txBody>
          <a:bodyPr/>
          <a:lstStyle/>
          <a:p>
            <a:pPr algn="ctr">
              <a:buFont typeface="Wingdings 2" pitchFamily="18" charset="2"/>
              <a:buNone/>
            </a:pPr>
            <a:r>
              <a:rPr lang="en-CA" sz="10000" smtClean="0"/>
              <a:t>4+5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algn="ctr">
              <a:buFont typeface="Wingdings 2" pitchFamily="18" charset="2"/>
              <a:buNone/>
            </a:pPr>
            <a:r>
              <a:rPr lang="en-CA" sz="10000" smtClean="0"/>
              <a:t>7+8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lstStyle/>
          <a:p>
            <a:pPr algn="ctr">
              <a:buFont typeface="Wingdings 2" pitchFamily="18" charset="2"/>
              <a:buNone/>
            </a:pPr>
            <a:r>
              <a:rPr lang="en-CA" sz="10000" smtClean="0"/>
              <a:t>3+2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lstStyle/>
          <a:p>
            <a:pPr algn="ctr">
              <a:buFont typeface="Wingdings 2" pitchFamily="18" charset="2"/>
              <a:buNone/>
            </a:pPr>
            <a:r>
              <a:rPr lang="en-CA" sz="10000" smtClean="0"/>
              <a:t>4+3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p:txBody>
          <a:bodyPr/>
          <a:lstStyle/>
          <a:p>
            <a:pPr algn="ctr">
              <a:buFont typeface="Wingdings 2" pitchFamily="18" charset="2"/>
              <a:buNone/>
            </a:pPr>
            <a:r>
              <a:rPr lang="en-CA" sz="10000" smtClean="0"/>
              <a:t>9+8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p:txBody>
          <a:bodyPr/>
          <a:lstStyle/>
          <a:p>
            <a:pPr algn="ctr">
              <a:buFont typeface="Wingdings 2" pitchFamily="18" charset="2"/>
              <a:buNone/>
            </a:pPr>
            <a:r>
              <a:rPr lang="en-CA" sz="10000" smtClean="0"/>
              <a:t>6+5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p:txBody>
          <a:bodyPr/>
          <a:lstStyle/>
          <a:p>
            <a:pPr algn="ctr">
              <a:buFont typeface="Wingdings 2" pitchFamily="18" charset="2"/>
              <a:buNone/>
            </a:pPr>
            <a:r>
              <a:rPr lang="en-CA" sz="10000" smtClean="0"/>
              <a:t>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CA" altLang="en-US" smtClean="0"/>
          </a:p>
        </p:txBody>
      </p:sp>
      <p:sp>
        <p:nvSpPr>
          <p:cNvPr id="13315" name="Content Placeholder 2"/>
          <p:cNvSpPr>
            <a:spLocks noGrp="1"/>
          </p:cNvSpPr>
          <p:nvPr>
            <p:ph idx="1"/>
          </p:nvPr>
        </p:nvSpPr>
        <p:spPr/>
        <p:txBody>
          <a:bodyPr/>
          <a:lstStyle/>
          <a:p>
            <a:pPr algn="ctr">
              <a:buFont typeface="Arial" charset="0"/>
              <a:buNone/>
            </a:pPr>
            <a:r>
              <a:rPr lang="en-CA" altLang="en-US" sz="10000" smtClean="0"/>
              <a:t>5-2</a:t>
            </a:r>
          </a:p>
        </p:txBody>
      </p:sp>
    </p:spTree>
    <p:extLst>
      <p:ext uri="{BB962C8B-B14F-4D97-AF65-F5344CB8AC3E}">
        <p14:creationId xmlns:p14="http://schemas.microsoft.com/office/powerpoint/2010/main" val="712259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CA" altLang="en-US" smtClean="0"/>
          </a:p>
        </p:txBody>
      </p:sp>
      <p:sp>
        <p:nvSpPr>
          <p:cNvPr id="14339" name="Content Placeholder 2"/>
          <p:cNvSpPr>
            <a:spLocks noGrp="1"/>
          </p:cNvSpPr>
          <p:nvPr>
            <p:ph idx="1"/>
          </p:nvPr>
        </p:nvSpPr>
        <p:spPr/>
        <p:txBody>
          <a:bodyPr/>
          <a:lstStyle/>
          <a:p>
            <a:pPr algn="ctr">
              <a:buFont typeface="Arial" charset="0"/>
              <a:buNone/>
            </a:pPr>
            <a:r>
              <a:rPr lang="en-CA" altLang="en-US" sz="10000" smtClean="0"/>
              <a:t>5-3</a:t>
            </a:r>
          </a:p>
        </p:txBody>
      </p:sp>
    </p:spTree>
    <p:extLst>
      <p:ext uri="{BB962C8B-B14F-4D97-AF65-F5344CB8AC3E}">
        <p14:creationId xmlns:p14="http://schemas.microsoft.com/office/powerpoint/2010/main" val="94562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CA" altLang="en-US" smtClean="0"/>
          </a:p>
        </p:txBody>
      </p:sp>
      <p:sp>
        <p:nvSpPr>
          <p:cNvPr id="15363" name="Content Placeholder 2"/>
          <p:cNvSpPr>
            <a:spLocks noGrp="1"/>
          </p:cNvSpPr>
          <p:nvPr>
            <p:ph idx="1"/>
          </p:nvPr>
        </p:nvSpPr>
        <p:spPr/>
        <p:txBody>
          <a:bodyPr/>
          <a:lstStyle/>
          <a:p>
            <a:pPr algn="ctr">
              <a:buFont typeface="Arial" charset="0"/>
              <a:buNone/>
            </a:pPr>
            <a:r>
              <a:rPr lang="en-CA" altLang="en-US" sz="10000" smtClean="0"/>
              <a:t>7-4</a:t>
            </a:r>
          </a:p>
        </p:txBody>
      </p:sp>
    </p:spTree>
    <p:extLst>
      <p:ext uri="{BB962C8B-B14F-4D97-AF65-F5344CB8AC3E}">
        <p14:creationId xmlns:p14="http://schemas.microsoft.com/office/powerpoint/2010/main" val="125611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One-Apart (Near Doubles)</a:t>
            </a:r>
            <a:endParaRPr lang="en-CA" dirty="0"/>
          </a:p>
        </p:txBody>
      </p:sp>
      <p:sp>
        <p:nvSpPr>
          <p:cNvPr id="3" name="Content Placeholder 2"/>
          <p:cNvSpPr>
            <a:spLocks noGrp="1"/>
          </p:cNvSpPr>
          <p:nvPr>
            <p:ph idx="1"/>
          </p:nvPr>
        </p:nvSpPr>
        <p:spPr>
          <a:xfrm>
            <a:off x="971600" y="1447800"/>
            <a:ext cx="7962088" cy="4800600"/>
          </a:xfrm>
        </p:spPr>
        <p:txBody>
          <a:bodyPr>
            <a:normAutofit fontScale="55000" lnSpcReduction="20000"/>
          </a:bodyPr>
          <a:lstStyle/>
          <a:p>
            <a:r>
              <a:rPr lang="en-CA" b="1" dirty="0" smtClean="0"/>
              <a:t>From </a:t>
            </a:r>
            <a:r>
              <a:rPr lang="en-CA" b="1" dirty="0"/>
              <a:t>Grade 2 Curriculum Document</a:t>
            </a:r>
            <a:endParaRPr lang="en-CA" dirty="0"/>
          </a:p>
          <a:p>
            <a:r>
              <a:rPr lang="en-CA" dirty="0"/>
              <a:t>There are 14 </a:t>
            </a:r>
            <a:r>
              <a:rPr lang="en-CA" i="1" dirty="0"/>
              <a:t>near-doubles </a:t>
            </a:r>
            <a:r>
              <a:rPr lang="en-CA" dirty="0"/>
              <a:t>facts: 2 + 3, 3 + 4, 4 + 5, 5 + 6, 6 + 7, 7 + 8, 8 + 9 and their commutative pairs</a:t>
            </a:r>
          </a:p>
          <a:p>
            <a:r>
              <a:rPr lang="en-CA" dirty="0"/>
              <a:t>3 + 2, 4 + 3, 5 + 4, 6 + 5, 7 + 6, 8 + 7, 9 + 8. (</a:t>
            </a:r>
            <a:r>
              <a:rPr lang="en-CA" b="1" dirty="0"/>
              <a:t>Note: </a:t>
            </a:r>
            <a:r>
              <a:rPr lang="en-CA" dirty="0"/>
              <a:t>1 + 2 and 2 + 1 were already included in the plus-one facts but could also be thought of as 1-aparts.) And the related subtraction facts 5 – 2, 5 – 3, 7 – 4, 7 – 3, 9 – 5, 9 – 4, 11 – 6, 11 – 5, 13 – 7, 13 – 6, 15 – 8, 15 – 7, 17 – 9, 17 – 8. </a:t>
            </a:r>
          </a:p>
          <a:p>
            <a:r>
              <a:rPr lang="en-CA" dirty="0"/>
              <a:t>This strategy is a combination of the doubles facts and the plus-one facts. It involves doubling the smaller number and adding one. (Some students may double the larger and subtract 1.) Students need to be convinced that the larger number can be partitioned without changing the sum. For example, they need to see that for 4 + 5, the 5 can be partitioned into 4 and 1, and that the 4 can be combined with the other 4 before adding the 1. For example, for 2 + 3, think, double 2 is 4 and the next number is 5; or 2 and 2 is 4, and plus 1 is 5.</a:t>
            </a:r>
          </a:p>
          <a:p>
            <a:r>
              <a:rPr lang="en-CA" dirty="0"/>
              <a:t> </a:t>
            </a:r>
          </a:p>
          <a:p>
            <a:r>
              <a:rPr lang="en-CA" dirty="0"/>
              <a:t>For subtraction the think addition strategy would be a starting point.  For example for the fact 13 – 6, students would double the minuend 6, get 12 and see that 1 more is needed to make the 13, so 13 – 6 is 7.  13 – 7. Think double 7 is 14, I have one too many so 13 – 7 is 6.</a:t>
            </a:r>
          </a:p>
          <a:p>
            <a:endParaRPr lang="en-CA" dirty="0"/>
          </a:p>
        </p:txBody>
      </p:sp>
    </p:spTree>
    <p:extLst>
      <p:ext uri="{BB962C8B-B14F-4D97-AF65-F5344CB8AC3E}">
        <p14:creationId xmlns:p14="http://schemas.microsoft.com/office/powerpoint/2010/main" val="4068162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CA" altLang="en-US" smtClean="0"/>
          </a:p>
        </p:txBody>
      </p:sp>
      <p:sp>
        <p:nvSpPr>
          <p:cNvPr id="16387" name="Content Placeholder 2"/>
          <p:cNvSpPr>
            <a:spLocks noGrp="1"/>
          </p:cNvSpPr>
          <p:nvPr>
            <p:ph idx="1"/>
          </p:nvPr>
        </p:nvSpPr>
        <p:spPr/>
        <p:txBody>
          <a:bodyPr/>
          <a:lstStyle/>
          <a:p>
            <a:pPr algn="ctr">
              <a:buFont typeface="Arial" charset="0"/>
              <a:buNone/>
            </a:pPr>
            <a:r>
              <a:rPr lang="en-CA" altLang="en-US" sz="10000" smtClean="0"/>
              <a:t>7-3</a:t>
            </a:r>
          </a:p>
        </p:txBody>
      </p:sp>
    </p:spTree>
    <p:extLst>
      <p:ext uri="{BB962C8B-B14F-4D97-AF65-F5344CB8AC3E}">
        <p14:creationId xmlns:p14="http://schemas.microsoft.com/office/powerpoint/2010/main" val="1082192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CA" altLang="en-US" smtClean="0"/>
          </a:p>
        </p:txBody>
      </p:sp>
      <p:sp>
        <p:nvSpPr>
          <p:cNvPr id="17411" name="Content Placeholder 2"/>
          <p:cNvSpPr>
            <a:spLocks noGrp="1"/>
          </p:cNvSpPr>
          <p:nvPr>
            <p:ph idx="1"/>
          </p:nvPr>
        </p:nvSpPr>
        <p:spPr/>
        <p:txBody>
          <a:bodyPr/>
          <a:lstStyle/>
          <a:p>
            <a:pPr algn="ctr">
              <a:buFont typeface="Arial" charset="0"/>
              <a:buNone/>
            </a:pPr>
            <a:r>
              <a:rPr lang="en-CA" altLang="en-US" sz="10000" smtClean="0"/>
              <a:t>9-5</a:t>
            </a:r>
          </a:p>
        </p:txBody>
      </p:sp>
    </p:spTree>
    <p:extLst>
      <p:ext uri="{BB962C8B-B14F-4D97-AF65-F5344CB8AC3E}">
        <p14:creationId xmlns:p14="http://schemas.microsoft.com/office/powerpoint/2010/main" val="1049666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CA" altLang="en-US" smtClean="0"/>
          </a:p>
        </p:txBody>
      </p:sp>
      <p:sp>
        <p:nvSpPr>
          <p:cNvPr id="18435" name="Content Placeholder 2"/>
          <p:cNvSpPr>
            <a:spLocks noGrp="1"/>
          </p:cNvSpPr>
          <p:nvPr>
            <p:ph idx="1"/>
          </p:nvPr>
        </p:nvSpPr>
        <p:spPr/>
        <p:txBody>
          <a:bodyPr/>
          <a:lstStyle/>
          <a:p>
            <a:pPr algn="ctr">
              <a:buFont typeface="Arial" charset="0"/>
              <a:buNone/>
            </a:pPr>
            <a:r>
              <a:rPr lang="en-CA" altLang="en-US" sz="10000" smtClean="0"/>
              <a:t>9-4</a:t>
            </a:r>
          </a:p>
        </p:txBody>
      </p:sp>
    </p:spTree>
    <p:extLst>
      <p:ext uri="{BB962C8B-B14F-4D97-AF65-F5344CB8AC3E}">
        <p14:creationId xmlns:p14="http://schemas.microsoft.com/office/powerpoint/2010/main" val="3520240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CA" altLang="en-US" smtClean="0"/>
          </a:p>
        </p:txBody>
      </p:sp>
      <p:sp>
        <p:nvSpPr>
          <p:cNvPr id="19459" name="Content Placeholder 2"/>
          <p:cNvSpPr>
            <a:spLocks noGrp="1"/>
          </p:cNvSpPr>
          <p:nvPr>
            <p:ph idx="1"/>
          </p:nvPr>
        </p:nvSpPr>
        <p:spPr/>
        <p:txBody>
          <a:bodyPr/>
          <a:lstStyle/>
          <a:p>
            <a:pPr algn="ctr">
              <a:buFont typeface="Arial" charset="0"/>
              <a:buNone/>
            </a:pPr>
            <a:r>
              <a:rPr lang="en-CA" altLang="en-US" sz="10000" smtClean="0"/>
              <a:t>11-6</a:t>
            </a:r>
          </a:p>
        </p:txBody>
      </p:sp>
    </p:spTree>
    <p:extLst>
      <p:ext uri="{BB962C8B-B14F-4D97-AF65-F5344CB8AC3E}">
        <p14:creationId xmlns:p14="http://schemas.microsoft.com/office/powerpoint/2010/main" val="59472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CA" altLang="en-US" smtClean="0"/>
          </a:p>
        </p:txBody>
      </p:sp>
      <p:sp>
        <p:nvSpPr>
          <p:cNvPr id="20483" name="Content Placeholder 2"/>
          <p:cNvSpPr>
            <a:spLocks noGrp="1"/>
          </p:cNvSpPr>
          <p:nvPr>
            <p:ph idx="1"/>
          </p:nvPr>
        </p:nvSpPr>
        <p:spPr/>
        <p:txBody>
          <a:bodyPr/>
          <a:lstStyle/>
          <a:p>
            <a:pPr algn="ctr">
              <a:buFont typeface="Arial" charset="0"/>
              <a:buNone/>
            </a:pPr>
            <a:r>
              <a:rPr lang="en-CA" altLang="en-US" sz="10000" smtClean="0"/>
              <a:t>11-5</a:t>
            </a:r>
          </a:p>
        </p:txBody>
      </p:sp>
    </p:spTree>
    <p:extLst>
      <p:ext uri="{BB962C8B-B14F-4D97-AF65-F5344CB8AC3E}">
        <p14:creationId xmlns:p14="http://schemas.microsoft.com/office/powerpoint/2010/main" val="1503576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CA" altLang="en-US" smtClean="0"/>
          </a:p>
        </p:txBody>
      </p:sp>
      <p:sp>
        <p:nvSpPr>
          <p:cNvPr id="21507" name="Content Placeholder 2"/>
          <p:cNvSpPr>
            <a:spLocks noGrp="1"/>
          </p:cNvSpPr>
          <p:nvPr>
            <p:ph idx="1"/>
          </p:nvPr>
        </p:nvSpPr>
        <p:spPr/>
        <p:txBody>
          <a:bodyPr/>
          <a:lstStyle/>
          <a:p>
            <a:pPr algn="ctr">
              <a:buFont typeface="Arial" charset="0"/>
              <a:buNone/>
            </a:pPr>
            <a:r>
              <a:rPr lang="en-CA" altLang="en-US" sz="10000" smtClean="0"/>
              <a:t>13-7</a:t>
            </a:r>
          </a:p>
        </p:txBody>
      </p:sp>
    </p:spTree>
    <p:extLst>
      <p:ext uri="{BB962C8B-B14F-4D97-AF65-F5344CB8AC3E}">
        <p14:creationId xmlns:p14="http://schemas.microsoft.com/office/powerpoint/2010/main" val="1551828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CA" altLang="en-US" smtClean="0"/>
          </a:p>
        </p:txBody>
      </p:sp>
      <p:sp>
        <p:nvSpPr>
          <p:cNvPr id="22531" name="Content Placeholder 2"/>
          <p:cNvSpPr>
            <a:spLocks noGrp="1"/>
          </p:cNvSpPr>
          <p:nvPr>
            <p:ph idx="1"/>
          </p:nvPr>
        </p:nvSpPr>
        <p:spPr/>
        <p:txBody>
          <a:bodyPr/>
          <a:lstStyle/>
          <a:p>
            <a:pPr algn="ctr">
              <a:buFont typeface="Arial" charset="0"/>
              <a:buNone/>
            </a:pPr>
            <a:r>
              <a:rPr lang="en-CA" altLang="en-US" sz="10000" smtClean="0"/>
              <a:t>13-6</a:t>
            </a:r>
          </a:p>
        </p:txBody>
      </p:sp>
    </p:spTree>
    <p:extLst>
      <p:ext uri="{BB962C8B-B14F-4D97-AF65-F5344CB8AC3E}">
        <p14:creationId xmlns:p14="http://schemas.microsoft.com/office/powerpoint/2010/main" val="580615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CA" altLang="en-US" smtClean="0"/>
          </a:p>
        </p:txBody>
      </p:sp>
      <p:sp>
        <p:nvSpPr>
          <p:cNvPr id="23555" name="Content Placeholder 2"/>
          <p:cNvSpPr>
            <a:spLocks noGrp="1"/>
          </p:cNvSpPr>
          <p:nvPr>
            <p:ph idx="1"/>
          </p:nvPr>
        </p:nvSpPr>
        <p:spPr/>
        <p:txBody>
          <a:bodyPr/>
          <a:lstStyle/>
          <a:p>
            <a:pPr algn="ctr">
              <a:buFont typeface="Arial" charset="0"/>
              <a:buNone/>
            </a:pPr>
            <a:r>
              <a:rPr lang="en-CA" altLang="en-US" sz="10000" smtClean="0"/>
              <a:t>15-8</a:t>
            </a:r>
          </a:p>
        </p:txBody>
      </p:sp>
    </p:spTree>
    <p:extLst>
      <p:ext uri="{BB962C8B-B14F-4D97-AF65-F5344CB8AC3E}">
        <p14:creationId xmlns:p14="http://schemas.microsoft.com/office/powerpoint/2010/main" val="2444429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CA" altLang="en-US" smtClean="0"/>
          </a:p>
        </p:txBody>
      </p:sp>
      <p:sp>
        <p:nvSpPr>
          <p:cNvPr id="24579" name="Content Placeholder 2"/>
          <p:cNvSpPr>
            <a:spLocks noGrp="1"/>
          </p:cNvSpPr>
          <p:nvPr>
            <p:ph idx="1"/>
          </p:nvPr>
        </p:nvSpPr>
        <p:spPr/>
        <p:txBody>
          <a:bodyPr/>
          <a:lstStyle/>
          <a:p>
            <a:pPr algn="ctr">
              <a:buFont typeface="Arial" charset="0"/>
              <a:buNone/>
            </a:pPr>
            <a:r>
              <a:rPr lang="en-CA" altLang="en-US" sz="10000" smtClean="0"/>
              <a:t>15-7</a:t>
            </a:r>
          </a:p>
        </p:txBody>
      </p:sp>
    </p:spTree>
    <p:extLst>
      <p:ext uri="{BB962C8B-B14F-4D97-AF65-F5344CB8AC3E}">
        <p14:creationId xmlns:p14="http://schemas.microsoft.com/office/powerpoint/2010/main" val="2439134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CA" altLang="en-US" smtClean="0"/>
          </a:p>
        </p:txBody>
      </p:sp>
      <p:sp>
        <p:nvSpPr>
          <p:cNvPr id="25603" name="Content Placeholder 2"/>
          <p:cNvSpPr>
            <a:spLocks noGrp="1"/>
          </p:cNvSpPr>
          <p:nvPr>
            <p:ph idx="1"/>
          </p:nvPr>
        </p:nvSpPr>
        <p:spPr/>
        <p:txBody>
          <a:bodyPr/>
          <a:lstStyle/>
          <a:p>
            <a:pPr algn="ctr">
              <a:buFont typeface="Arial" charset="0"/>
              <a:buNone/>
            </a:pPr>
            <a:r>
              <a:rPr lang="en-CA" altLang="en-US" sz="10000" smtClean="0"/>
              <a:t>17-9</a:t>
            </a:r>
          </a:p>
        </p:txBody>
      </p:sp>
    </p:spTree>
    <p:extLst>
      <p:ext uri="{BB962C8B-B14F-4D97-AF65-F5344CB8AC3E}">
        <p14:creationId xmlns:p14="http://schemas.microsoft.com/office/powerpoint/2010/main" val="393683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algn="ctr">
              <a:buFont typeface="Wingdings 2" pitchFamily="18" charset="2"/>
              <a:buNone/>
            </a:pPr>
            <a:r>
              <a:rPr lang="en-CA" sz="10000" smtClean="0"/>
              <a:t>5+6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CA" altLang="en-US" smtClean="0"/>
          </a:p>
        </p:txBody>
      </p:sp>
      <p:sp>
        <p:nvSpPr>
          <p:cNvPr id="26627" name="Content Placeholder 2"/>
          <p:cNvSpPr>
            <a:spLocks noGrp="1"/>
          </p:cNvSpPr>
          <p:nvPr>
            <p:ph idx="1"/>
          </p:nvPr>
        </p:nvSpPr>
        <p:spPr/>
        <p:txBody>
          <a:bodyPr/>
          <a:lstStyle/>
          <a:p>
            <a:pPr algn="ctr">
              <a:buFont typeface="Arial" charset="0"/>
              <a:buNone/>
            </a:pPr>
            <a:r>
              <a:rPr lang="en-CA" altLang="en-US" sz="10000" smtClean="0"/>
              <a:t>17-8</a:t>
            </a:r>
          </a:p>
        </p:txBody>
      </p:sp>
    </p:spTree>
    <p:extLst>
      <p:ext uri="{BB962C8B-B14F-4D97-AF65-F5344CB8AC3E}">
        <p14:creationId xmlns:p14="http://schemas.microsoft.com/office/powerpoint/2010/main" val="147781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p:txBody>
          <a:bodyPr/>
          <a:lstStyle/>
          <a:p>
            <a:pPr algn="ctr">
              <a:buFont typeface="Wingdings 2" pitchFamily="18" charset="2"/>
              <a:buNone/>
            </a:pPr>
            <a:r>
              <a:rPr lang="en-CA" sz="10000" smtClean="0"/>
              <a:t>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pPr algn="ctr">
              <a:buFont typeface="Wingdings 2" pitchFamily="18" charset="2"/>
              <a:buNone/>
            </a:pPr>
            <a:r>
              <a:rPr lang="en-CA" sz="10000" smtClean="0"/>
              <a:t>7+6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lstStyle/>
          <a:p>
            <a:pPr algn="ctr">
              <a:buFont typeface="Wingdings 2" pitchFamily="18" charset="2"/>
              <a:buNone/>
            </a:pPr>
            <a:r>
              <a:rPr lang="en-CA" sz="10000" smtClean="0"/>
              <a:t>3+4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p:txBody>
          <a:bodyPr/>
          <a:lstStyle/>
          <a:p>
            <a:pPr algn="ctr">
              <a:buFont typeface="Wingdings 2" pitchFamily="18" charset="2"/>
              <a:buNone/>
            </a:pPr>
            <a:r>
              <a:rPr lang="en-CA" sz="10000" smtClean="0"/>
              <a:t>6+7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algn="ctr">
              <a:buFont typeface="Wingdings 2" pitchFamily="18" charset="2"/>
              <a:buNone/>
            </a:pPr>
            <a:r>
              <a:rPr lang="en-CA" sz="10000" smtClean="0"/>
              <a:t>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p:txBody>
          <a:bodyPr/>
          <a:lstStyle/>
          <a:p>
            <a:pPr algn="ctr">
              <a:buFont typeface="Wingdings 2" pitchFamily="18" charset="2"/>
              <a:buNone/>
            </a:pPr>
            <a:r>
              <a:rPr lang="en-CA" sz="10000" smtClean="0"/>
              <a:t>5+4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495</Words>
  <Application>Microsoft Office PowerPoint</Application>
  <PresentationFormat>On-screen Show (4:3)</PresentationFormat>
  <Paragraphs>50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ONE-APART FACTS (Near Doubles)</vt:lpstr>
      <vt:lpstr>One-Apart (Near Doubles)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ONE-APART FACTS (Near Doubles)</dc:title>
  <dc:creator>Owner</dc:creator>
  <cp:lastModifiedBy>jessica duffy</cp:lastModifiedBy>
  <cp:revision>3</cp:revision>
  <dcterms:created xsi:type="dcterms:W3CDTF">2014-10-05T16:18:14Z</dcterms:created>
  <dcterms:modified xsi:type="dcterms:W3CDTF">2014-11-06T19:33:27Z</dcterms:modified>
</cp:coreProperties>
</file>